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946" r:id="rId3"/>
    <p:sldId id="1238" r:id="rId4"/>
    <p:sldId id="1184" r:id="rId5"/>
    <p:sldId id="1187" r:id="rId6"/>
    <p:sldId id="1239" r:id="rId7"/>
    <p:sldId id="1240" r:id="rId8"/>
    <p:sldId id="1188" r:id="rId9"/>
    <p:sldId id="1241" r:id="rId10"/>
    <p:sldId id="1121" r:id="rId11"/>
    <p:sldId id="1242" r:id="rId12"/>
    <p:sldId id="1243" r:id="rId13"/>
    <p:sldId id="1244" r:id="rId14"/>
    <p:sldId id="1245" r:id="rId15"/>
    <p:sldId id="1224" r:id="rId16"/>
    <p:sldId id="1246" r:id="rId17"/>
    <p:sldId id="1247" r:id="rId18"/>
    <p:sldId id="1248" r:id="rId19"/>
    <p:sldId id="1249" r:id="rId20"/>
    <p:sldId id="1250" r:id="rId21"/>
    <p:sldId id="1251" r:id="rId2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5D9"/>
    <a:srgbClr val="FFFFFF"/>
    <a:srgbClr val="FFF6DD"/>
    <a:srgbClr val="FFF4D5"/>
    <a:srgbClr val="163856"/>
    <a:srgbClr val="FFF2CC"/>
    <a:srgbClr val="1F4E79"/>
    <a:srgbClr val="0B1C2B"/>
    <a:srgbClr val="ADB9CA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42" autoAdjust="0"/>
    <p:restoredTop sz="94660"/>
  </p:normalViewPr>
  <p:slideViewPr>
    <p:cSldViewPr snapToGrid="0">
      <p:cViewPr>
        <p:scale>
          <a:sx n="40" d="100"/>
          <a:sy n="40" d="100"/>
        </p:scale>
        <p:origin x="-1926" y="-8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11/10/2015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7303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11/10/2015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970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11/10/2015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31645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11/10/2015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4909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11/10/2015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3466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11/10/2015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0101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11/10/2015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521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11/10/2015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1553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11/10/2015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8041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11/10/2015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3779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11/10/2015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426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E564F-7977-488C-9789-57EB4E8897C5}" type="datetimeFigureOut">
              <a:rPr lang="pt-BR" smtClean="0"/>
              <a:t>11/10/2015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30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3696" y="716347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5</a:t>
            </a:r>
            <a:endParaRPr lang="pt-BR" sz="7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57600" y="938010"/>
            <a:ext cx="459649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dirty="0" smtClean="0">
                <a:latin typeface="+mj-lt"/>
              </a:rPr>
              <a:t>- A falsa religião</a:t>
            </a:r>
            <a:endParaRPr lang="pt-BR" sz="4500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4046" y="2006070"/>
            <a:ext cx="8082644" cy="993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 a </a:t>
            </a: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Tradição religiosa e superstição não são sinônimos de </a:t>
            </a:r>
            <a:r>
              <a:rPr lang="pt-BR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uma fé </a:t>
            </a: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autêntica </a:t>
            </a: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em Deus – </a:t>
            </a:r>
            <a:r>
              <a:rPr lang="pt-B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pt-BR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Jo</a:t>
            </a:r>
            <a:r>
              <a:rPr lang="pt-B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5.1-16)</a:t>
            </a:r>
            <a:endParaRPr lang="pt-BR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01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30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3696" y="716347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5</a:t>
            </a:r>
            <a:endParaRPr lang="pt-BR" sz="7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57600" y="938010"/>
            <a:ext cx="459649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dirty="0" smtClean="0">
                <a:latin typeface="+mj-lt"/>
              </a:rPr>
              <a:t>- A falsa religião</a:t>
            </a:r>
            <a:endParaRPr lang="pt-BR" sz="4500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3696" y="2006070"/>
            <a:ext cx="8693604" cy="3970318"/>
          </a:xfrm>
          <a:prstGeom prst="rect">
            <a:avLst/>
          </a:prstGeom>
          <a:solidFill>
            <a:srgbClr val="FFF6DD"/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pt-BR" sz="2800" b="1" dirty="0" smtClean="0">
                <a:solidFill>
                  <a:srgbClr val="002060"/>
                </a:solidFill>
                <a:latin typeface="+mj-lt"/>
              </a:rPr>
              <a:t>Se uma </a:t>
            </a:r>
            <a:r>
              <a:rPr lang="pt-BR" sz="2800" b="1" dirty="0">
                <a:solidFill>
                  <a:srgbClr val="002060"/>
                </a:solidFill>
                <a:latin typeface="+mj-lt"/>
              </a:rPr>
              <a:t>fé mistificada, não exclusiva em Jesus, tem como consequências: - </a:t>
            </a:r>
            <a:r>
              <a:rPr lang="pt-BR" sz="2800" dirty="0">
                <a:solidFill>
                  <a:srgbClr val="FF0000"/>
                </a:solidFill>
              </a:rPr>
              <a:t>(</a:t>
            </a:r>
            <a:r>
              <a:rPr lang="pt-BR" sz="2800" dirty="0" err="1">
                <a:solidFill>
                  <a:srgbClr val="FF0000"/>
                </a:solidFill>
              </a:rPr>
              <a:t>Jo</a:t>
            </a:r>
            <a:r>
              <a:rPr lang="pt-BR" sz="2800" dirty="0">
                <a:solidFill>
                  <a:srgbClr val="FF0000"/>
                </a:solidFill>
              </a:rPr>
              <a:t> 5.17-30)</a:t>
            </a:r>
          </a:p>
          <a:p>
            <a:r>
              <a:rPr lang="pt-BR" sz="2800" dirty="0"/>
              <a:t>a. Não ver as obras de Deus – </a:t>
            </a:r>
            <a:r>
              <a:rPr lang="pt-BR" sz="2800" dirty="0">
                <a:solidFill>
                  <a:srgbClr val="FF0000"/>
                </a:solidFill>
              </a:rPr>
              <a:t>5.19</a:t>
            </a:r>
          </a:p>
          <a:p>
            <a:r>
              <a:rPr lang="pt-BR" sz="2800" dirty="0"/>
              <a:t>b. Não ver a profundida do amor de Deus (salvação) – </a:t>
            </a:r>
            <a:r>
              <a:rPr lang="pt-BR" sz="2800" dirty="0">
                <a:solidFill>
                  <a:srgbClr val="FF0000"/>
                </a:solidFill>
              </a:rPr>
              <a:t>5.20 </a:t>
            </a:r>
          </a:p>
          <a:p>
            <a:r>
              <a:rPr lang="pt-BR" sz="2800" dirty="0"/>
              <a:t>c. Não ter vida – </a:t>
            </a:r>
            <a:r>
              <a:rPr lang="pt-BR" sz="2800" dirty="0">
                <a:solidFill>
                  <a:srgbClr val="FF0000"/>
                </a:solidFill>
              </a:rPr>
              <a:t>5.21</a:t>
            </a:r>
          </a:p>
          <a:p>
            <a:r>
              <a:rPr lang="pt-BR" sz="2800" dirty="0"/>
              <a:t>d. Não ser livre do juízo – </a:t>
            </a:r>
            <a:r>
              <a:rPr lang="pt-BR" sz="2800" dirty="0">
                <a:solidFill>
                  <a:srgbClr val="FF0000"/>
                </a:solidFill>
              </a:rPr>
              <a:t>5.22</a:t>
            </a:r>
          </a:p>
          <a:p>
            <a:r>
              <a:rPr lang="pt-BR" sz="2800" dirty="0"/>
              <a:t>e. Não compreender a doutrina da vida eterna – </a:t>
            </a:r>
            <a:r>
              <a:rPr lang="pt-BR" sz="2800" dirty="0">
                <a:solidFill>
                  <a:srgbClr val="FF0000"/>
                </a:solidFill>
              </a:rPr>
              <a:t>5.23-24</a:t>
            </a:r>
          </a:p>
          <a:p>
            <a:r>
              <a:rPr lang="pt-BR" sz="2800" dirty="0"/>
              <a:t>f. Não compreender a ressurreição, a salvação e o juízo – </a:t>
            </a:r>
            <a:r>
              <a:rPr lang="pt-BR" sz="2800" dirty="0">
                <a:solidFill>
                  <a:srgbClr val="FF0000"/>
                </a:solidFill>
              </a:rPr>
              <a:t>5.25-30</a:t>
            </a:r>
          </a:p>
        </p:txBody>
      </p:sp>
    </p:spTree>
    <p:extLst>
      <p:ext uri="{BB962C8B-B14F-4D97-AF65-F5344CB8AC3E}">
        <p14:creationId xmlns:p14="http://schemas.microsoft.com/office/powerpoint/2010/main" val="201872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5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2" y="0"/>
            <a:ext cx="9151951" cy="6858000"/>
          </a:xfrm>
          <a:prstGeom prst="rect">
            <a:avLst/>
          </a:prstGeom>
        </p:spPr>
      </p:pic>
      <p:sp>
        <p:nvSpPr>
          <p:cNvPr id="9" name="Retângulo 1"/>
          <p:cNvSpPr/>
          <p:nvPr/>
        </p:nvSpPr>
        <p:spPr>
          <a:xfrm>
            <a:off x="0" y="1128957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3600" b="1" dirty="0" smtClean="0">
                <a:solidFill>
                  <a:srgbClr val="C00000"/>
                </a:solidFill>
                <a:latin typeface="+mj-lt"/>
              </a:rPr>
              <a:t>Qual </a:t>
            </a:r>
            <a:r>
              <a:rPr lang="pt-BR" sz="3600" b="1" dirty="0">
                <a:solidFill>
                  <a:srgbClr val="C00000"/>
                </a:solidFill>
                <a:latin typeface="+mj-lt"/>
              </a:rPr>
              <a:t>o grande problema com a tradição religiosa?</a:t>
            </a:r>
            <a:endParaRPr lang="pt-BR" sz="3600" b="1" dirty="0" smtClean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" name="Retângulo 1"/>
          <p:cNvSpPr/>
          <p:nvPr/>
        </p:nvSpPr>
        <p:spPr>
          <a:xfrm>
            <a:off x="0" y="1958779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3600" b="1" dirty="0" smtClean="0">
                <a:solidFill>
                  <a:srgbClr val="C00000"/>
                </a:solidFill>
                <a:latin typeface="+mj-lt"/>
              </a:rPr>
              <a:t>Qual </a:t>
            </a:r>
            <a:r>
              <a:rPr lang="pt-BR" sz="3600" b="1" dirty="0">
                <a:solidFill>
                  <a:srgbClr val="C00000"/>
                </a:solidFill>
                <a:latin typeface="+mj-lt"/>
              </a:rPr>
              <a:t>o grande problema com a superstição religiosa?</a:t>
            </a:r>
          </a:p>
        </p:txBody>
      </p:sp>
      <p:sp>
        <p:nvSpPr>
          <p:cNvPr id="5" name="Retângulo 1"/>
          <p:cNvSpPr/>
          <p:nvPr/>
        </p:nvSpPr>
        <p:spPr>
          <a:xfrm>
            <a:off x="1" y="3342599"/>
            <a:ext cx="9143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3600" b="1" dirty="0" smtClean="0">
                <a:solidFill>
                  <a:srgbClr val="C00000"/>
                </a:solidFill>
                <a:latin typeface="+mj-lt"/>
              </a:rPr>
              <a:t>Qual </a:t>
            </a:r>
            <a:r>
              <a:rPr lang="pt-BR" sz="3600" b="1" dirty="0">
                <a:solidFill>
                  <a:srgbClr val="C00000"/>
                </a:solidFill>
                <a:latin typeface="+mj-lt"/>
              </a:rPr>
              <a:t>o grande problema com o misticismo?</a:t>
            </a:r>
          </a:p>
        </p:txBody>
      </p:sp>
      <p:sp>
        <p:nvSpPr>
          <p:cNvPr id="6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30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6817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171450" y="248335"/>
            <a:ext cx="8782050" cy="120032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 Rounded MT Bold" panose="020F0704030504030204" pitchFamily="34" charset="0"/>
              </a:rPr>
              <a:t>ELES ROUBAM NOSSA ADORAÇÃO EXCLUSIVA À GLORIA DE DEUS!!!</a:t>
            </a:r>
            <a:endParaRPr lang="pt-BR" sz="3600" dirty="0">
              <a:solidFill>
                <a:schemeClr val="accent4">
                  <a:lumMod val="20000"/>
                  <a:lumOff val="8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76999" y="1782395"/>
            <a:ext cx="878205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0"/>
              </a:spcAft>
            </a:pPr>
            <a:r>
              <a:rPr lang="pt-BR" sz="2800" b="1" i="1" dirty="0">
                <a:solidFill>
                  <a:srgbClr val="00B050"/>
                </a:solidFill>
                <a:ea typeface="Times New Roman"/>
                <a:cs typeface="Arial"/>
              </a:rPr>
              <a:t>“Somente uma fé exclusiva em Cristo pode defender nosso coração contra todos os amores que têm potencial de sequestrar nossa adoração exclusiva a Deus”</a:t>
            </a:r>
            <a:endParaRPr lang="pt-BR" sz="28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3666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171450" y="248335"/>
            <a:ext cx="8782050" cy="120032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 Rounded MT Bold" panose="020F0704030504030204" pitchFamily="34" charset="0"/>
              </a:rPr>
              <a:t>ELES ROUBAM NOSSA ADORAÇÃO EXCLUSIVA À GLORIA DE DEUS!!!</a:t>
            </a:r>
            <a:endParaRPr lang="pt-BR" sz="3600" dirty="0">
              <a:solidFill>
                <a:schemeClr val="accent4">
                  <a:lumMod val="20000"/>
                  <a:lumOff val="8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76999" y="1782395"/>
            <a:ext cx="878205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0"/>
              </a:spcAft>
            </a:pPr>
            <a:r>
              <a:rPr lang="pt-BR" sz="2800" b="1" i="1" dirty="0">
                <a:solidFill>
                  <a:srgbClr val="00B050"/>
                </a:solidFill>
                <a:ea typeface="Times New Roman"/>
                <a:cs typeface="Arial"/>
              </a:rPr>
              <a:t>“Quando a confiança em Deus está baseada na tradição, superstição e misticismo as pessoas não são apenas cegas quanto à sua condição espiritual, mas elas estão cegas para a sua cegueira!”</a:t>
            </a:r>
            <a:endParaRPr lang="pt-BR" sz="3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40532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171450" y="248335"/>
            <a:ext cx="8782050" cy="120032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 Rounded MT Bold" panose="020F0704030504030204" pitchFamily="34" charset="0"/>
              </a:rPr>
              <a:t>ELES ROUBAM NOSSA ADORAÇÃO EXCLUSIVA À GLORIA DE DEUS!!!</a:t>
            </a:r>
            <a:endParaRPr lang="pt-BR" sz="3600" dirty="0">
              <a:solidFill>
                <a:schemeClr val="accent4">
                  <a:lumMod val="20000"/>
                  <a:lumOff val="8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76999" y="1782395"/>
            <a:ext cx="878205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0"/>
              </a:spcAft>
            </a:pPr>
            <a:r>
              <a:rPr lang="pt-BR" sz="2800" b="1" i="1" dirty="0">
                <a:solidFill>
                  <a:srgbClr val="00B050"/>
                </a:solidFill>
                <a:ea typeface="Times New Roman"/>
                <a:cs typeface="Arial"/>
              </a:rPr>
              <a:t>“Uma fé baseada na tradição, superstição e misticismo traz consigo um grande problema, que as pessoas raramente percebem, ela não é baseada em Cristo, mas no medo”</a:t>
            </a:r>
            <a:endParaRPr lang="pt-BR" sz="3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7884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17"/>
          <p:cNvSpPr/>
          <p:nvPr/>
        </p:nvSpPr>
        <p:spPr>
          <a:xfrm>
            <a:off x="87872" y="1926858"/>
            <a:ext cx="8960304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5.31-36</a:t>
            </a:r>
            <a:endParaRPr lang="pt-BR" sz="7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30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2698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463" y="0"/>
            <a:ext cx="9097537" cy="5555367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</a:t>
            </a:r>
            <a:r>
              <a:rPr lang="pt-BR" sz="8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Uma fé autêntica vem da legitimidade do testemunho de Jesus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8559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64695" y="0"/>
            <a:ext cx="8614610" cy="16491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200" b="1" dirty="0">
                <a:solidFill>
                  <a:schemeClr val="tx1"/>
                </a:solidFill>
                <a:latin typeface="+mj-lt"/>
              </a:rPr>
              <a:t>I. </a:t>
            </a:r>
            <a:r>
              <a:rPr lang="pt-BR" sz="4200" b="1" dirty="0" smtClean="0">
                <a:solidFill>
                  <a:schemeClr val="tx1"/>
                </a:solidFill>
                <a:latin typeface="+mj-lt"/>
              </a:rPr>
              <a:t>O testemunho de Jesus é autenticado por testemunhas fidedignas</a:t>
            </a:r>
            <a:endParaRPr lang="pt-BR" sz="42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4592" y="1751376"/>
            <a:ext cx="83166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latin typeface="+mj-lt"/>
              </a:rPr>
              <a:t>a) O </a:t>
            </a:r>
            <a:r>
              <a:rPr lang="pt-BR" sz="3200" b="1" dirty="0">
                <a:latin typeface="+mj-lt"/>
              </a:rPr>
              <a:t>testemunho de Deus Pai válida o testemunho de Jesus </a:t>
            </a:r>
            <a:r>
              <a:rPr lang="pt-BR" sz="3200" b="1" dirty="0">
                <a:solidFill>
                  <a:srgbClr val="FF0000"/>
                </a:solidFill>
                <a:latin typeface="+mj-lt"/>
              </a:rPr>
              <a:t>(31-32)</a:t>
            </a:r>
          </a:p>
        </p:txBody>
      </p:sp>
      <p:sp>
        <p:nvSpPr>
          <p:cNvPr id="8" name="TextBox 11"/>
          <p:cNvSpPr txBox="1"/>
          <p:nvPr/>
        </p:nvSpPr>
        <p:spPr>
          <a:xfrm>
            <a:off x="824592" y="2999944"/>
            <a:ext cx="83166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latin typeface="+mj-lt"/>
              </a:rPr>
              <a:t>b) O </a:t>
            </a:r>
            <a:r>
              <a:rPr lang="pt-BR" sz="3200" b="1" dirty="0">
                <a:latin typeface="+mj-lt"/>
              </a:rPr>
              <a:t>testemunho de J.B. válida o testemunho de Jesus </a:t>
            </a:r>
            <a:r>
              <a:rPr lang="pt-BR" sz="3200" b="1" dirty="0">
                <a:solidFill>
                  <a:srgbClr val="FF0000"/>
                </a:solidFill>
                <a:latin typeface="+mj-lt"/>
              </a:rPr>
              <a:t>(33-34b)</a:t>
            </a:r>
          </a:p>
        </p:txBody>
      </p:sp>
      <p:sp>
        <p:nvSpPr>
          <p:cNvPr id="2" name="Retângulo 1"/>
          <p:cNvSpPr/>
          <p:nvPr/>
        </p:nvSpPr>
        <p:spPr>
          <a:xfrm>
            <a:off x="0" y="4701802"/>
            <a:ext cx="9149229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pt-BR" sz="2400" b="1" u="sng" dirty="0" err="1">
                <a:solidFill>
                  <a:srgbClr val="FF0000"/>
                </a:solidFill>
              </a:rPr>
              <a:t>Jo</a:t>
            </a:r>
            <a:r>
              <a:rPr lang="pt-BR" sz="2400" b="1" u="sng" dirty="0">
                <a:solidFill>
                  <a:srgbClr val="FF0000"/>
                </a:solidFill>
              </a:rPr>
              <a:t> 1.6-9 </a:t>
            </a:r>
            <a:r>
              <a:rPr lang="pt-BR" sz="2400" dirty="0"/>
              <a:t>– </a:t>
            </a:r>
            <a:r>
              <a:rPr lang="pt-BR" sz="2400" i="1" dirty="0"/>
              <a:t>“Houve um homem enviado por Deus cujo nome era João. Este veio como testemunha para que testificasse a respeito da luz, a fim de todos virem a crer por intermédio dele. Ele não era a luz, mas veio para que testificasse da luz, a saber, a verdadeira luz, que, vinda ao mundo, ilumina a todo homem</a:t>
            </a:r>
            <a:r>
              <a:rPr lang="pt-BR" sz="2400" i="1" dirty="0" smtClean="0"/>
              <a:t>.”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49839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8" grpId="0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71448" y="0"/>
            <a:ext cx="8705851" cy="16491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200" b="1" dirty="0" smtClean="0">
                <a:solidFill>
                  <a:schemeClr val="tx1"/>
                </a:solidFill>
                <a:latin typeface="+mj-lt"/>
              </a:rPr>
              <a:t>II. O testemunho de Jesus é autenticado por sua graça (desejo em salvar)</a:t>
            </a:r>
            <a:endParaRPr lang="pt-BR" sz="42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4592" y="1751376"/>
            <a:ext cx="8316686" cy="2324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pt-BR" sz="3200" dirty="0">
                <a:ea typeface="Times New Roman"/>
                <a:cs typeface="Times New Roman"/>
              </a:rPr>
              <a:t>O interesse de Jesus por estes testemunhos visava a salva</a:t>
            </a:r>
            <a:r>
              <a:rPr lang="pt-BR" sz="3200" dirty="0">
                <a:ea typeface="Times New Roman"/>
                <a:cs typeface="Calibri"/>
              </a:rPr>
              <a:t>çã</a:t>
            </a:r>
            <a:r>
              <a:rPr lang="pt-BR" sz="3200" dirty="0">
                <a:ea typeface="Times New Roman"/>
                <a:cs typeface="Times New Roman"/>
              </a:rPr>
              <a:t>o</a:t>
            </a:r>
            <a:r>
              <a:rPr lang="pt-BR" sz="3200" dirty="0">
                <a:ea typeface="Times New Roman"/>
                <a:cs typeface="Calibri"/>
              </a:rPr>
              <a:t> </a:t>
            </a:r>
            <a:endParaRPr lang="pt-BR" sz="3200" dirty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pt-BR" sz="3200" dirty="0">
                <a:ea typeface="Times New Roman"/>
                <a:cs typeface="Times New Roman"/>
              </a:rPr>
              <a:t>As pessoas estavam procurando o salvador (a luz</a:t>
            </a:r>
            <a:r>
              <a:rPr lang="pt-BR" sz="3200" dirty="0" smtClean="0">
                <a:ea typeface="Times New Roman"/>
                <a:cs typeface="Times New Roman"/>
              </a:rPr>
              <a:t>)</a:t>
            </a:r>
            <a:endParaRPr lang="pt-BR" sz="3200" dirty="0">
              <a:ea typeface="Calibri"/>
              <a:cs typeface="Times New Roman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71448" y="4081743"/>
            <a:ext cx="8705851" cy="22467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800" b="1" i="1" dirty="0">
                <a:solidFill>
                  <a:schemeClr val="accent6">
                    <a:lumMod val="50000"/>
                  </a:schemeClr>
                </a:solidFill>
              </a:rPr>
              <a:t>“Coisas ruins à fé acontecem quando a maturidade é definida mais por conhecer do que por ser.”</a:t>
            </a:r>
            <a:endParaRPr lang="pt-BR" sz="28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pt-BR" sz="2800" i="1" dirty="0">
                <a:solidFill>
                  <a:schemeClr val="accent6">
                    <a:lumMod val="50000"/>
                  </a:schemeClr>
                </a:solidFill>
              </a:rPr>
              <a:t>- Uma pessoa presa à tradição religiosa é mais amante das ideias do que ao Deus que elas representam e às pessoas que elas desejam libertar</a:t>
            </a:r>
            <a:endParaRPr lang="pt-BR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83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uiExpand="1" build="p"/>
      <p:bldP spid="5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00560" y="0"/>
            <a:ext cx="8734928" cy="16491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200" b="1" dirty="0" smtClean="0">
                <a:solidFill>
                  <a:schemeClr val="tx1"/>
                </a:solidFill>
                <a:latin typeface="+mj-lt"/>
              </a:rPr>
              <a:t>III. O testemunho de Jesus é autenticado por sua divindade</a:t>
            </a:r>
            <a:endParaRPr lang="pt-BR" sz="42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4592" y="1751376"/>
            <a:ext cx="831668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200" dirty="0"/>
              <a:t>Jesus não está diminuindo nem menosprezando a JB, </a:t>
            </a:r>
            <a:r>
              <a:rPr lang="pt-BR" sz="3200" dirty="0" smtClean="0"/>
              <a:t>mas </a:t>
            </a:r>
            <a:r>
              <a:rPr lang="pt-BR" sz="3200" dirty="0"/>
              <a:t>demonstrando que é superior a </a:t>
            </a:r>
            <a:r>
              <a:rPr lang="pt-BR" sz="3200" dirty="0" smtClean="0"/>
              <a:t>ele porque </a:t>
            </a:r>
            <a:r>
              <a:rPr lang="pt-BR" sz="3200" dirty="0"/>
              <a:t>tudo o que faz </a:t>
            </a:r>
            <a:r>
              <a:rPr lang="pt-BR" sz="3200" dirty="0" smtClean="0"/>
              <a:t>vem </a:t>
            </a:r>
            <a:r>
              <a:rPr lang="pt-BR" sz="3200" dirty="0"/>
              <a:t>do Pai</a:t>
            </a:r>
            <a:r>
              <a:rPr lang="pt-BR" sz="3200" dirty="0" smtClean="0"/>
              <a:t>. </a:t>
            </a:r>
            <a:r>
              <a:rPr lang="pt-BR" sz="3200" dirty="0" smtClean="0">
                <a:solidFill>
                  <a:srgbClr val="FF0000"/>
                </a:solidFill>
              </a:rPr>
              <a:t>(v.36)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76949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2" y="0"/>
            <a:ext cx="9151951" cy="6858000"/>
          </a:xfrm>
          <a:prstGeom prst="rect">
            <a:avLst/>
          </a:prstGeom>
        </p:spPr>
      </p:pic>
      <p:sp>
        <p:nvSpPr>
          <p:cNvPr id="9" name="Retângulo 1"/>
          <p:cNvSpPr/>
          <p:nvPr/>
        </p:nvSpPr>
        <p:spPr>
          <a:xfrm>
            <a:off x="0" y="190500"/>
            <a:ext cx="9144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4400" b="1" dirty="0">
                <a:solidFill>
                  <a:srgbClr val="C00000"/>
                </a:solidFill>
                <a:latin typeface="+mj-lt"/>
              </a:rPr>
              <a:t>Será que vale </a:t>
            </a:r>
            <a:r>
              <a:rPr lang="pt-BR" sz="4400" b="1" dirty="0" smtClean="0">
                <a:solidFill>
                  <a:srgbClr val="C00000"/>
                </a:solidFill>
                <a:latin typeface="+mj-lt"/>
              </a:rPr>
              <a:t>confiar </a:t>
            </a:r>
            <a:r>
              <a:rPr lang="pt-BR" sz="4400" b="1" dirty="0">
                <a:solidFill>
                  <a:srgbClr val="C00000"/>
                </a:solidFill>
                <a:latin typeface="+mj-lt"/>
              </a:rPr>
              <a:t>nossa fé na tradição religiosa, na superstição espiritual e no </a:t>
            </a:r>
            <a:r>
              <a:rPr lang="pt-BR" sz="4400" b="1" dirty="0" smtClean="0">
                <a:solidFill>
                  <a:srgbClr val="C00000"/>
                </a:solidFill>
                <a:latin typeface="+mj-lt"/>
              </a:rPr>
              <a:t>misticismo, </a:t>
            </a:r>
            <a:r>
              <a:rPr lang="pt-BR" sz="4400" b="1" dirty="0">
                <a:solidFill>
                  <a:srgbClr val="C00000"/>
                </a:solidFill>
                <a:latin typeface="+mj-lt"/>
              </a:rPr>
              <a:t>quando temos o testemunho do Deus encarnado?</a:t>
            </a:r>
            <a:endParaRPr lang="pt-BR" sz="4400" b="1" dirty="0" smtClean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1026" name="Picture 2" descr="Resultado de imagem para dúvi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41975" y="3738559"/>
            <a:ext cx="3070062" cy="2686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336884" y="3668375"/>
            <a:ext cx="5053263" cy="31896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 smtClean="0">
                <a:latin typeface="Arial Black" panose="020B0A04020102020204" pitchFamily="34" charset="0"/>
              </a:rPr>
              <a:t>JESUS</a:t>
            </a:r>
          </a:p>
          <a:p>
            <a:pPr algn="ctr"/>
            <a:r>
              <a:rPr lang="pt-BR" sz="2800" dirty="0" smtClean="0">
                <a:latin typeface="Arial Black" panose="020B0A04020102020204" pitchFamily="34" charset="0"/>
              </a:rPr>
              <a:t> +</a:t>
            </a:r>
          </a:p>
          <a:p>
            <a:pPr algn="ctr"/>
            <a:r>
              <a:rPr lang="pt-BR" sz="2800" dirty="0" smtClean="0">
                <a:latin typeface="Arial Black" panose="020B0A04020102020204" pitchFamily="34" charset="0"/>
              </a:rPr>
              <a:t> ALGUMA COISA </a:t>
            </a:r>
          </a:p>
          <a:p>
            <a:pPr algn="ctr"/>
            <a:r>
              <a:rPr lang="pt-BR" sz="2800" dirty="0" smtClean="0">
                <a:latin typeface="Arial Black" panose="020B0A04020102020204" pitchFamily="34" charset="0"/>
              </a:rPr>
              <a:t>=</a:t>
            </a:r>
          </a:p>
          <a:p>
            <a:pPr algn="ctr"/>
            <a:r>
              <a:rPr lang="pt-BR" sz="2800" dirty="0" smtClean="0">
                <a:latin typeface="Arial Black" panose="020B0A04020102020204" pitchFamily="34" charset="0"/>
              </a:rPr>
              <a:t> </a:t>
            </a:r>
            <a:r>
              <a:rPr lang="pt-BR" sz="28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HERESIA</a:t>
            </a:r>
            <a:endParaRPr lang="pt-BR" sz="2800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78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463" y="0"/>
            <a:ext cx="9097537" cy="5555367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</a:t>
            </a:r>
            <a:r>
              <a:rPr lang="pt-BR" sz="8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Uma fé autêntica vem da legitimidade do testemunho de Jesus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5587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1- O </a:t>
            </a:r>
            <a:r>
              <a:rPr lang="pt-BR" sz="3200" b="1" u="sng" dirty="0"/>
              <a:t>Evangelho verdadeiro é uma questão de testemunho!</a:t>
            </a:r>
            <a:endParaRPr lang="pt-BR" sz="3200" b="1" u="sng" dirty="0" smtClean="0"/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Implicações do testemunho de Jesus 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7952" y="3217071"/>
            <a:ext cx="9151951" cy="3619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u="sng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Hb</a:t>
            </a:r>
            <a:r>
              <a:rPr lang="pt-BR" sz="2400" b="1" u="sng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1.1-4 </a:t>
            </a:r>
            <a:r>
              <a:rPr lang="pt-BR" sz="2400" dirty="0"/>
              <a:t>“</a:t>
            </a:r>
            <a:r>
              <a:rPr lang="pt-BR" sz="2400" i="1" dirty="0"/>
              <a:t>Havendo </a:t>
            </a:r>
            <a:r>
              <a:rPr lang="pt-BR" sz="2400" i="1" dirty="0">
                <a:solidFill>
                  <a:srgbClr val="FFFF00"/>
                </a:solidFill>
              </a:rPr>
              <a:t>Deus, outrora, falado</a:t>
            </a:r>
            <a:r>
              <a:rPr lang="pt-BR" sz="2400" i="1" dirty="0"/>
              <a:t>, muitas vezes e de muitas maneiras, aos pais, pelos profetas,</a:t>
            </a:r>
            <a:endParaRPr lang="pt-BR" sz="2400" dirty="0"/>
          </a:p>
          <a:p>
            <a:r>
              <a:rPr lang="pt-BR" sz="2400" i="1" dirty="0"/>
              <a:t>2  nestes últimos dias, </a:t>
            </a:r>
            <a:r>
              <a:rPr lang="pt-BR" sz="2400" i="1" dirty="0">
                <a:solidFill>
                  <a:srgbClr val="FFFF00"/>
                </a:solidFill>
              </a:rPr>
              <a:t>nos falou pelo Filho</a:t>
            </a:r>
            <a:r>
              <a:rPr lang="pt-BR" sz="2400" i="1" dirty="0"/>
              <a:t>, a quem constituiu herdeiro de todas as coisas, pelo qual também fez o universo. 3  </a:t>
            </a:r>
            <a:r>
              <a:rPr lang="pt-BR" sz="2400" b="1" i="1" dirty="0">
                <a:solidFill>
                  <a:srgbClr val="FFFF00"/>
                </a:solidFill>
              </a:rPr>
              <a:t>Ele</a:t>
            </a:r>
            <a:r>
              <a:rPr lang="pt-BR" sz="2400" i="1" dirty="0"/>
              <a:t>, que é o resplendor da glória e a expressão exata do seu Ser, sustentando todas as coisas pela palavra do seu poder, depois de ter feito a purificação dos pecados, assentou-se à direita da Majestade, nas alturas, 4 tendo-se tornado tão superior aos anjos quanto herdou mais excelente nome do que eles.”</a:t>
            </a:r>
            <a:endParaRPr lang="pt-BR" sz="2400" dirty="0"/>
          </a:p>
        </p:txBody>
      </p:sp>
      <p:sp>
        <p:nvSpPr>
          <p:cNvPr id="4" name="Retângulo 3"/>
          <p:cNvSpPr/>
          <p:nvPr/>
        </p:nvSpPr>
        <p:spPr>
          <a:xfrm>
            <a:off x="838966" y="2112864"/>
            <a:ext cx="7944087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lphaLcParenR"/>
            </a:pPr>
            <a:r>
              <a:rPr lang="pt-BR" sz="2800" dirty="0" smtClean="0">
                <a:solidFill>
                  <a:srgbClr val="C00000"/>
                </a:solidFill>
                <a:ea typeface="Times New Roman"/>
                <a:cs typeface="Times New Roman"/>
              </a:rPr>
              <a:t>O próprio Deus </a:t>
            </a:r>
            <a:r>
              <a:rPr lang="pt-BR" sz="2800" dirty="0">
                <a:solidFill>
                  <a:srgbClr val="C00000"/>
                </a:solidFill>
                <a:ea typeface="Times New Roman"/>
                <a:cs typeface="Times New Roman"/>
              </a:rPr>
              <a:t>dá testemunho de </a:t>
            </a:r>
            <a:r>
              <a:rPr lang="pt-BR" sz="2800" dirty="0" smtClean="0">
                <a:solidFill>
                  <a:srgbClr val="C00000"/>
                </a:solidFill>
                <a:ea typeface="Times New Roman"/>
                <a:cs typeface="Times New Roman"/>
              </a:rPr>
              <a:t>como revela a Si mesmo</a:t>
            </a:r>
            <a:endParaRPr lang="pt-BR" sz="2800" dirty="0">
              <a:solidFill>
                <a:srgbClr val="C0000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79429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 animBg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1- O </a:t>
            </a:r>
            <a:r>
              <a:rPr lang="pt-BR" sz="3200" b="1" u="sng" dirty="0"/>
              <a:t>Evangelho verdadeiro é uma questão de testemunho!</a:t>
            </a:r>
            <a:endParaRPr lang="pt-BR" sz="3200" b="1" u="sng" dirty="0" smtClean="0"/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Implicações do testemunho de Jesus 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7952" y="4705349"/>
            <a:ext cx="9151951" cy="203496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dirty="0" err="1">
                <a:solidFill>
                  <a:srgbClr val="FFFFFF"/>
                </a:solidFill>
              </a:rPr>
              <a:t>Jo</a:t>
            </a:r>
            <a:r>
              <a:rPr lang="pt-BR" sz="2400" dirty="0">
                <a:solidFill>
                  <a:srgbClr val="FFFFFF"/>
                </a:solidFill>
              </a:rPr>
              <a:t> 5.37-38 </a:t>
            </a:r>
            <a:r>
              <a:rPr lang="pt-BR" sz="2400" dirty="0"/>
              <a:t>– “</a:t>
            </a:r>
            <a:r>
              <a:rPr lang="pt-BR" sz="2400" i="1" dirty="0"/>
              <a:t>O Pai, que me enviou, </a:t>
            </a:r>
            <a:r>
              <a:rPr lang="pt-BR" sz="2400" i="1" dirty="0">
                <a:solidFill>
                  <a:srgbClr val="FFFF00"/>
                </a:solidFill>
              </a:rPr>
              <a:t>esse mesmo é que tem dado testemunho de mim</a:t>
            </a:r>
            <a:r>
              <a:rPr lang="pt-BR" sz="2400" i="1" dirty="0"/>
              <a:t>. Jamais tendes ouvido a sua voz, nem visto a sua forma. </a:t>
            </a:r>
            <a:r>
              <a:rPr lang="pt-BR" sz="2400" i="1" dirty="0" smtClean="0"/>
              <a:t>Também </a:t>
            </a:r>
            <a:r>
              <a:rPr lang="pt-BR" sz="2400" i="1" dirty="0"/>
              <a:t>não tendes a sua palavra permanente em vós, porque não credes naquele a quem ele enviou.”</a:t>
            </a:r>
            <a:endParaRPr lang="pt-BR" sz="2400" dirty="0"/>
          </a:p>
        </p:txBody>
      </p:sp>
      <p:sp>
        <p:nvSpPr>
          <p:cNvPr id="4" name="Retângulo 3"/>
          <p:cNvSpPr/>
          <p:nvPr/>
        </p:nvSpPr>
        <p:spPr>
          <a:xfrm>
            <a:off x="838966" y="2209116"/>
            <a:ext cx="7564828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t-BR" sz="2800" dirty="0" smtClean="0">
                <a:solidFill>
                  <a:srgbClr val="C00000"/>
                </a:solidFill>
                <a:ea typeface="Times New Roman"/>
                <a:cs typeface="Times New Roman"/>
              </a:rPr>
              <a:t>b) Deus </a:t>
            </a:r>
            <a:r>
              <a:rPr lang="pt-BR" sz="2800" dirty="0">
                <a:solidFill>
                  <a:srgbClr val="C00000"/>
                </a:solidFill>
                <a:ea typeface="Times New Roman"/>
                <a:cs typeface="Times New Roman"/>
              </a:rPr>
              <a:t>dá testemunho </a:t>
            </a:r>
            <a:r>
              <a:rPr lang="pt-BR" sz="2800" dirty="0" smtClean="0">
                <a:solidFill>
                  <a:srgbClr val="C00000"/>
                </a:solidFill>
                <a:ea typeface="Times New Roman"/>
                <a:cs typeface="Times New Roman"/>
              </a:rPr>
              <a:t>do filho através da Palavra </a:t>
            </a:r>
            <a:endParaRPr lang="pt-BR" sz="2800" dirty="0">
              <a:solidFill>
                <a:srgbClr val="C0000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30634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1- O </a:t>
            </a:r>
            <a:r>
              <a:rPr lang="pt-BR" sz="3200" b="1" u="sng" dirty="0"/>
              <a:t>Evangelho verdadeiro é uma questão de testemunho!</a:t>
            </a:r>
            <a:endParaRPr lang="pt-BR" sz="3200" b="1" u="sng" dirty="0" smtClean="0"/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Implicações do testemunho de Jesus 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7952" y="4054269"/>
            <a:ext cx="9151951" cy="240368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600" b="1" dirty="0">
                <a:solidFill>
                  <a:schemeClr val="accent6">
                    <a:lumMod val="50000"/>
                  </a:schemeClr>
                </a:solidFill>
              </a:rPr>
              <a:t>“Confiar exclusivamente no testemunho de Jesus não só estabelece a genuinidade da fé, mas também tem seu próprio poder autenticador”</a:t>
            </a:r>
            <a:r>
              <a:rPr lang="pt-BR" sz="36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t-BR" sz="3600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   (</a:t>
            </a:r>
            <a:r>
              <a:rPr lang="pt-BR" sz="3600" dirty="0">
                <a:solidFill>
                  <a:schemeClr val="accent6">
                    <a:lumMod val="50000"/>
                  </a:schemeClr>
                </a:solidFill>
              </a:rPr>
              <a:t>Carson, </a:t>
            </a:r>
            <a:r>
              <a:rPr lang="pt-BR" sz="3600" dirty="0" smtClean="0">
                <a:solidFill>
                  <a:schemeClr val="accent6">
                    <a:lumMod val="50000"/>
                  </a:schemeClr>
                </a:solidFill>
              </a:rPr>
              <a:t>2007)</a:t>
            </a:r>
            <a:endParaRPr lang="pt-BR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38966" y="2209116"/>
            <a:ext cx="7895960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lphaLcParenR"/>
            </a:pPr>
            <a:r>
              <a:rPr lang="pt-BR" sz="2800" dirty="0">
                <a:solidFill>
                  <a:srgbClr val="C00000"/>
                </a:solidFill>
                <a:ea typeface="Times New Roman"/>
                <a:cs typeface="Times New Roman"/>
              </a:rPr>
              <a:t>O próprio Deus dá testemunho de como revela a Si mesmo</a:t>
            </a:r>
            <a:endParaRPr lang="pt-BR" sz="2800" dirty="0">
              <a:solidFill>
                <a:srgbClr val="C00000"/>
              </a:solidFill>
              <a:ea typeface="Calibri"/>
              <a:cs typeface="Times New Roman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838966" y="3256863"/>
            <a:ext cx="7564828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t-BR" sz="2800" dirty="0" smtClean="0">
                <a:solidFill>
                  <a:srgbClr val="C00000"/>
                </a:solidFill>
                <a:ea typeface="Times New Roman"/>
                <a:cs typeface="Times New Roman"/>
              </a:rPr>
              <a:t>b) Deus </a:t>
            </a:r>
            <a:r>
              <a:rPr lang="pt-BR" sz="2800" dirty="0">
                <a:solidFill>
                  <a:srgbClr val="C00000"/>
                </a:solidFill>
                <a:ea typeface="Times New Roman"/>
                <a:cs typeface="Times New Roman"/>
              </a:rPr>
              <a:t>dá testemunho </a:t>
            </a:r>
            <a:r>
              <a:rPr lang="pt-BR" sz="2800" dirty="0" smtClean="0">
                <a:solidFill>
                  <a:srgbClr val="C00000"/>
                </a:solidFill>
                <a:ea typeface="Times New Roman"/>
                <a:cs typeface="Times New Roman"/>
              </a:rPr>
              <a:t>do filho através da Palavra </a:t>
            </a:r>
            <a:endParaRPr lang="pt-BR" sz="2800" dirty="0">
              <a:solidFill>
                <a:srgbClr val="C0000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8614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/>
              <a:t>2-	Uma fé produzida pelo fruto da religiosidade, superstição e misticismo causa pelo menos 3 sérios problemas:</a:t>
            </a:r>
            <a:endParaRPr lang="pt-BR" sz="3200" b="1" u="sng" dirty="0" smtClean="0"/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Implicações do testemunho de Jesus 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38965" y="2726002"/>
            <a:ext cx="5449505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lphaLcParenR"/>
            </a:pPr>
            <a:r>
              <a:rPr lang="pt-BR" sz="2800" dirty="0" smtClean="0">
                <a:solidFill>
                  <a:srgbClr val="C00000"/>
                </a:solidFill>
                <a:ea typeface="Times New Roman"/>
                <a:cs typeface="Times New Roman"/>
              </a:rPr>
              <a:t>Confunde o testemunho de Jesus </a:t>
            </a:r>
            <a:endParaRPr lang="pt-BR" sz="2800" dirty="0">
              <a:solidFill>
                <a:srgbClr val="C00000"/>
              </a:solidFill>
              <a:ea typeface="Calibri"/>
              <a:cs typeface="Times New Roman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863027" y="3370003"/>
            <a:ext cx="3693768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t-BR" sz="2800" dirty="0" smtClean="0">
                <a:solidFill>
                  <a:srgbClr val="C00000"/>
                </a:solidFill>
                <a:ea typeface="Calibri"/>
                <a:cs typeface="Times New Roman"/>
              </a:rPr>
              <a:t>b) Cega o entendimento</a:t>
            </a:r>
            <a:endParaRPr lang="pt-BR" sz="2800" dirty="0">
              <a:solidFill>
                <a:srgbClr val="C00000"/>
              </a:solidFill>
              <a:ea typeface="Calibri"/>
              <a:cs typeface="Times New Roman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863027" y="4177812"/>
            <a:ext cx="6016006" cy="587853"/>
          </a:xfrm>
          <a:prstGeom prst="rect">
            <a:avLst/>
          </a:prstGeom>
          <a:solidFill>
            <a:srgbClr val="FFF5D9"/>
          </a:solidFill>
          <a:effectLst>
            <a:softEdge rad="31750"/>
          </a:effectLst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t-BR" sz="2800" dirty="0" smtClean="0">
                <a:solidFill>
                  <a:srgbClr val="C00000"/>
                </a:solidFill>
                <a:ea typeface="Calibri"/>
                <a:cs typeface="Times New Roman"/>
              </a:rPr>
              <a:t>c) Substitui a graça pelas próprias obras </a:t>
            </a:r>
            <a:endParaRPr lang="pt-BR" sz="2800" dirty="0">
              <a:solidFill>
                <a:srgbClr val="C0000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5590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" grpId="0"/>
      <p:bldP spid="7" grpId="0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2" y="0"/>
            <a:ext cx="9151951" cy="6858000"/>
          </a:xfrm>
          <a:prstGeom prst="rect">
            <a:avLst/>
          </a:prstGeom>
        </p:spPr>
      </p:pic>
      <p:sp>
        <p:nvSpPr>
          <p:cNvPr id="9" name="Retângulo 1"/>
          <p:cNvSpPr/>
          <p:nvPr/>
        </p:nvSpPr>
        <p:spPr>
          <a:xfrm>
            <a:off x="24063" y="91239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3600" b="1" dirty="0" smtClean="0">
                <a:solidFill>
                  <a:srgbClr val="C00000"/>
                </a:solidFill>
                <a:latin typeface="+mj-lt"/>
              </a:rPr>
              <a:t>Qual </a:t>
            </a:r>
            <a:r>
              <a:rPr lang="pt-BR" sz="3600" b="1" dirty="0">
                <a:solidFill>
                  <a:srgbClr val="C00000"/>
                </a:solidFill>
                <a:latin typeface="+mj-lt"/>
              </a:rPr>
              <a:t>o grande problema com a tradição religiosa?</a:t>
            </a:r>
            <a:endParaRPr lang="pt-BR" sz="3600" b="1" dirty="0" smtClean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" name="Retângulo 1"/>
          <p:cNvSpPr/>
          <p:nvPr/>
        </p:nvSpPr>
        <p:spPr>
          <a:xfrm>
            <a:off x="24063" y="1742212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3600" b="1" dirty="0" smtClean="0">
                <a:solidFill>
                  <a:srgbClr val="C00000"/>
                </a:solidFill>
                <a:latin typeface="+mj-lt"/>
              </a:rPr>
              <a:t>Qual </a:t>
            </a:r>
            <a:r>
              <a:rPr lang="pt-BR" sz="3600" b="1" dirty="0">
                <a:solidFill>
                  <a:srgbClr val="C00000"/>
                </a:solidFill>
                <a:latin typeface="+mj-lt"/>
              </a:rPr>
              <a:t>o grande problema com a superstição religiosa?</a:t>
            </a:r>
          </a:p>
        </p:txBody>
      </p:sp>
      <p:sp>
        <p:nvSpPr>
          <p:cNvPr id="5" name="Retângulo 1"/>
          <p:cNvSpPr/>
          <p:nvPr/>
        </p:nvSpPr>
        <p:spPr>
          <a:xfrm>
            <a:off x="24064" y="3126032"/>
            <a:ext cx="9143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3600" b="1" dirty="0" smtClean="0">
                <a:solidFill>
                  <a:srgbClr val="C00000"/>
                </a:solidFill>
                <a:latin typeface="+mj-lt"/>
              </a:rPr>
              <a:t>Qual </a:t>
            </a:r>
            <a:r>
              <a:rPr lang="pt-BR" sz="3600" b="1" dirty="0">
                <a:solidFill>
                  <a:srgbClr val="C00000"/>
                </a:solidFill>
                <a:latin typeface="+mj-lt"/>
              </a:rPr>
              <a:t>o grande problema com o misticismo?</a:t>
            </a:r>
          </a:p>
        </p:txBody>
      </p:sp>
      <p:sp>
        <p:nvSpPr>
          <p:cNvPr id="6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30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87191" y="4387198"/>
            <a:ext cx="8782050" cy="120032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 Rounded MT Bold" panose="020F0704030504030204" pitchFamily="34" charset="0"/>
              </a:rPr>
              <a:t>ELES ROUBAM NOSSA ADORAÇÃO EXCLUSIVA À GLORIA DE DEUS!!!</a:t>
            </a:r>
            <a:endParaRPr lang="pt-BR" sz="3600" dirty="0">
              <a:solidFill>
                <a:schemeClr val="accent4">
                  <a:lumMod val="20000"/>
                  <a:lumOff val="80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07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5" grpId="0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176999" y="189556"/>
            <a:ext cx="878205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0"/>
              </a:spcAft>
            </a:pPr>
            <a:r>
              <a:rPr lang="pt-BR" sz="4400" b="1" i="1" dirty="0">
                <a:solidFill>
                  <a:srgbClr val="00B050"/>
                </a:solidFill>
                <a:ea typeface="Times New Roman"/>
                <a:cs typeface="Arial"/>
              </a:rPr>
              <a:t>“Somente uma fé exclusiva em Cristo pode defender nosso coração contra todos os amores que têm potencial de sequestrar nossa adoração exclusiva a Deus”</a:t>
            </a:r>
            <a:endParaRPr lang="pt-BR" sz="4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2305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463" y="0"/>
            <a:ext cx="9097537" cy="5555367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</a:t>
            </a:r>
            <a:r>
              <a:rPr lang="pt-BR" sz="8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Uma fé autêntica vem da legitimidade do testemunho de Jesus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94054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5805</TotalTime>
  <Words>949</Words>
  <Application>Microsoft Office PowerPoint</Application>
  <PresentationFormat>Apresentação na tela (4:3)</PresentationFormat>
  <Paragraphs>88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2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User</cp:lastModifiedBy>
  <cp:revision>472</cp:revision>
  <dcterms:created xsi:type="dcterms:W3CDTF">2015-02-28T18:51:08Z</dcterms:created>
  <dcterms:modified xsi:type="dcterms:W3CDTF">2015-10-11T19:26:18Z</dcterms:modified>
</cp:coreProperties>
</file>